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5" r:id="rId6"/>
    <p:sldId id="276" r:id="rId7"/>
    <p:sldId id="277" r:id="rId8"/>
    <p:sldId id="274" r:id="rId9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163ED-0A11-4F8D-9FE3-CCC73B76D0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4591EF-2ED5-4CB9-AB15-728186A49E1E}">
      <dgm:prSet phldrT="[Texto]"/>
      <dgm:spPr/>
      <dgm:t>
        <a:bodyPr/>
        <a:lstStyle/>
        <a:p>
          <a:r>
            <a:rPr lang="pt-BR" dirty="0">
              <a:cs typeface="Calibri Light"/>
            </a:rPr>
            <a:t>Receber imagens de alta resolução dos satélites </a:t>
          </a:r>
          <a:r>
            <a:rPr lang="pt-BR">
              <a:cs typeface="Calibri Light"/>
            </a:rPr>
            <a:t>da Eumetsat </a:t>
          </a:r>
          <a:r>
            <a:rPr lang="pt-BR" dirty="0">
              <a:cs typeface="Calibri Light"/>
            </a:rPr>
            <a:t>sobre </a:t>
          </a:r>
          <a:r>
            <a:rPr lang="pt-BR">
              <a:cs typeface="Calibri Light"/>
            </a:rPr>
            <a:t>as condições </a:t>
          </a:r>
          <a:r>
            <a:rPr lang="pt-BR" dirty="0">
              <a:cs typeface="Calibri Light"/>
            </a:rPr>
            <a:t>atmosféricas em tempo real.</a:t>
          </a:r>
          <a:endParaRPr lang="pt-BR" sz="3000" dirty="0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A03330B7-86D1-418D-B05C-DC002EA4F9E3}" type="parTrans" cxnId="{B323BB40-ED40-4AAD-9E1C-21FA71C2282C}">
      <dgm:prSet/>
      <dgm:spPr/>
      <dgm:t>
        <a:bodyPr/>
        <a:lstStyle/>
        <a:p>
          <a:endParaRPr lang="pt-BR"/>
        </a:p>
      </dgm:t>
    </dgm:pt>
    <dgm:pt modelId="{C4B3844D-FAFC-4487-BF06-FE618CEA8FC3}" type="sibTrans" cxnId="{B323BB40-ED40-4AAD-9E1C-21FA71C2282C}">
      <dgm:prSet/>
      <dgm:spPr/>
      <dgm:t>
        <a:bodyPr/>
        <a:lstStyle/>
        <a:p>
          <a:endParaRPr lang="pt-BR"/>
        </a:p>
      </dgm:t>
    </dgm:pt>
    <dgm:pt modelId="{564B9369-2C49-4A18-A444-F5E795C32AAB}">
      <dgm:prSet phldrT="[Texto]"/>
      <dgm:spPr/>
      <dgm:t>
        <a:bodyPr/>
        <a:lstStyle/>
        <a:p>
          <a:r>
            <a:rPr lang="pt-BR" dirty="0">
              <a:cs typeface="Calibri Light"/>
            </a:rPr>
            <a:t>Desenvolver didáticas sobre o bioma amazônico</a:t>
          </a:r>
        </a:p>
      </dgm:t>
    </dgm:pt>
    <dgm:pt modelId="{E5200F35-2888-4D3E-A33D-267702D425CA}" type="parTrans" cxnId="{D7F086CE-15D1-4DC6-9284-1CE4CBB41793}">
      <dgm:prSet/>
      <dgm:spPr/>
      <dgm:t>
        <a:bodyPr/>
        <a:lstStyle/>
        <a:p>
          <a:endParaRPr lang="pt-BR"/>
        </a:p>
      </dgm:t>
    </dgm:pt>
    <dgm:pt modelId="{A09B7DB0-5AE9-4374-A91F-45E202C3F1A2}" type="sibTrans" cxnId="{D7F086CE-15D1-4DC6-9284-1CE4CBB41793}">
      <dgm:prSet/>
      <dgm:spPr/>
      <dgm:t>
        <a:bodyPr/>
        <a:lstStyle/>
        <a:p>
          <a:endParaRPr lang="pt-BR"/>
        </a:p>
      </dgm:t>
    </dgm:pt>
    <dgm:pt modelId="{4262CD6F-B5AD-4563-9AD0-B4C520E465B6}">
      <dgm:prSet phldrT="[Texto]"/>
      <dgm:spPr/>
      <dgm:t>
        <a:bodyPr/>
        <a:lstStyle/>
        <a:p>
          <a:r>
            <a:rPr lang="pt-BR" dirty="0">
              <a:cs typeface="Calibri Light"/>
            </a:rPr>
            <a:t>Gerar e disponibilizar um banco de dados sobre o clima e ambiente amazônico.</a:t>
          </a:r>
        </a:p>
      </dgm:t>
    </dgm:pt>
    <dgm:pt modelId="{604D8F29-7D0B-4F9C-9F80-FD588CC58C81}" type="parTrans" cxnId="{7C50F32E-3614-450A-81E9-403961736292}">
      <dgm:prSet/>
      <dgm:spPr/>
      <dgm:t>
        <a:bodyPr/>
        <a:lstStyle/>
        <a:p>
          <a:endParaRPr lang="pt-BR"/>
        </a:p>
      </dgm:t>
    </dgm:pt>
    <dgm:pt modelId="{14907887-9C5B-4D54-9F0D-6D12561C1009}" type="sibTrans" cxnId="{7C50F32E-3614-450A-81E9-403961736292}">
      <dgm:prSet/>
      <dgm:spPr/>
      <dgm:t>
        <a:bodyPr/>
        <a:lstStyle/>
        <a:p>
          <a:endParaRPr lang="pt-BR"/>
        </a:p>
      </dgm:t>
    </dgm:pt>
    <dgm:pt modelId="{45093A8C-9A19-402C-98A8-FC3816E94252}">
      <dgm:prSet phldrT="[Texto]"/>
      <dgm:spPr/>
      <dgm:t>
        <a:bodyPr/>
        <a:lstStyle/>
        <a:p>
          <a:r>
            <a:rPr lang="pt-BR" dirty="0">
              <a:cs typeface="Calibri Light"/>
            </a:rPr>
            <a:t>Estudar os impactos negativos causados no ambiente </a:t>
          </a:r>
          <a:r>
            <a:rPr lang="pt-BR" dirty="0" err="1">
              <a:cs typeface="Calibri Light"/>
            </a:rPr>
            <a:t>natural,construções</a:t>
          </a:r>
          <a:r>
            <a:rPr lang="pt-BR" dirty="0">
              <a:cs typeface="Calibri Light"/>
            </a:rPr>
            <a:t> e agricultura.</a:t>
          </a:r>
        </a:p>
      </dgm:t>
    </dgm:pt>
    <dgm:pt modelId="{CCF1C59C-A750-4E90-B9DA-B8CF8CFEEDC9}" type="parTrans" cxnId="{7D2FB2FD-B982-45AB-968D-9B7132375B0D}">
      <dgm:prSet/>
      <dgm:spPr/>
      <dgm:t>
        <a:bodyPr/>
        <a:lstStyle/>
        <a:p>
          <a:endParaRPr lang="pt-BR"/>
        </a:p>
      </dgm:t>
    </dgm:pt>
    <dgm:pt modelId="{88CD0822-53D2-4DF5-929B-5D5F274FCC3D}" type="sibTrans" cxnId="{7D2FB2FD-B982-45AB-968D-9B7132375B0D}">
      <dgm:prSet/>
      <dgm:spPr/>
      <dgm:t>
        <a:bodyPr/>
        <a:lstStyle/>
        <a:p>
          <a:endParaRPr lang="pt-BR"/>
        </a:p>
      </dgm:t>
    </dgm:pt>
    <dgm:pt modelId="{A2A52EC2-F532-4B06-8D83-304580C4732C}">
      <dgm:prSet phldrT="[Texto]"/>
      <dgm:spPr/>
      <dgm:t>
        <a:bodyPr/>
        <a:lstStyle/>
        <a:p>
          <a:r>
            <a:rPr lang="pt-BR" dirty="0">
              <a:cs typeface="Calibri Light"/>
            </a:rPr>
            <a:t>Estudar as características dos sistemas convectivos e suas manifestações na forma de tempestades locais severas.</a:t>
          </a:r>
        </a:p>
      </dgm:t>
    </dgm:pt>
    <dgm:pt modelId="{480A3FBF-3412-40E4-A7BC-C6858B0CAFCC}" type="parTrans" cxnId="{6A3F62E1-09BE-461F-9503-4A96F5047A49}">
      <dgm:prSet/>
      <dgm:spPr/>
      <dgm:t>
        <a:bodyPr/>
        <a:lstStyle/>
        <a:p>
          <a:endParaRPr lang="pt-BR"/>
        </a:p>
      </dgm:t>
    </dgm:pt>
    <dgm:pt modelId="{E1B8152D-5DE9-4795-89B5-3CA5B4FEDE1F}" type="sibTrans" cxnId="{6A3F62E1-09BE-461F-9503-4A96F5047A49}">
      <dgm:prSet/>
      <dgm:spPr/>
      <dgm:t>
        <a:bodyPr/>
        <a:lstStyle/>
        <a:p>
          <a:endParaRPr lang="pt-BR"/>
        </a:p>
      </dgm:t>
    </dgm:pt>
    <dgm:pt modelId="{D1B7A9F3-9135-4988-BA4C-E7FA6C30EA47}" type="pres">
      <dgm:prSet presAssocID="{793163ED-0A11-4F8D-9FE3-CCC73B76D0DC}" presName="diagram" presStyleCnt="0">
        <dgm:presLayoutVars>
          <dgm:dir/>
          <dgm:resizeHandles val="exact"/>
        </dgm:presLayoutVars>
      </dgm:prSet>
      <dgm:spPr/>
    </dgm:pt>
    <dgm:pt modelId="{1015E1C5-C1DC-4E09-AA1E-F10C05C7F5A2}" type="pres">
      <dgm:prSet presAssocID="{434591EF-2ED5-4CB9-AB15-728186A49E1E}" presName="node" presStyleLbl="node1" presStyleIdx="0" presStyleCnt="5">
        <dgm:presLayoutVars>
          <dgm:bulletEnabled val="1"/>
        </dgm:presLayoutVars>
      </dgm:prSet>
      <dgm:spPr/>
    </dgm:pt>
    <dgm:pt modelId="{97553CEE-3E14-4697-98FD-67DE522130D0}" type="pres">
      <dgm:prSet presAssocID="{C4B3844D-FAFC-4487-BF06-FE618CEA8FC3}" presName="sibTrans" presStyleCnt="0"/>
      <dgm:spPr/>
    </dgm:pt>
    <dgm:pt modelId="{48FFADD5-0A71-4C8D-9ED5-BF49A13B9D50}" type="pres">
      <dgm:prSet presAssocID="{564B9369-2C49-4A18-A444-F5E795C32AAB}" presName="node" presStyleLbl="node1" presStyleIdx="1" presStyleCnt="5">
        <dgm:presLayoutVars>
          <dgm:bulletEnabled val="1"/>
        </dgm:presLayoutVars>
      </dgm:prSet>
      <dgm:spPr/>
    </dgm:pt>
    <dgm:pt modelId="{DD25D374-EF03-4943-BD46-07BEDD38F677}" type="pres">
      <dgm:prSet presAssocID="{A09B7DB0-5AE9-4374-A91F-45E202C3F1A2}" presName="sibTrans" presStyleCnt="0"/>
      <dgm:spPr/>
    </dgm:pt>
    <dgm:pt modelId="{562F06C3-B24B-46D9-95B6-52238AEEF6DE}" type="pres">
      <dgm:prSet presAssocID="{4262CD6F-B5AD-4563-9AD0-B4C520E465B6}" presName="node" presStyleLbl="node1" presStyleIdx="2" presStyleCnt="5">
        <dgm:presLayoutVars>
          <dgm:bulletEnabled val="1"/>
        </dgm:presLayoutVars>
      </dgm:prSet>
      <dgm:spPr/>
    </dgm:pt>
    <dgm:pt modelId="{1D7E2398-C2EC-414F-BE4E-C894328A0753}" type="pres">
      <dgm:prSet presAssocID="{14907887-9C5B-4D54-9F0D-6D12561C1009}" presName="sibTrans" presStyleCnt="0"/>
      <dgm:spPr/>
    </dgm:pt>
    <dgm:pt modelId="{D872A0A8-2A8E-4C43-A0B1-43E54BB072FA}" type="pres">
      <dgm:prSet presAssocID="{45093A8C-9A19-402C-98A8-FC3816E94252}" presName="node" presStyleLbl="node1" presStyleIdx="3" presStyleCnt="5">
        <dgm:presLayoutVars>
          <dgm:bulletEnabled val="1"/>
        </dgm:presLayoutVars>
      </dgm:prSet>
      <dgm:spPr/>
    </dgm:pt>
    <dgm:pt modelId="{20A37584-BD02-4B01-AD1E-0FF49F864017}" type="pres">
      <dgm:prSet presAssocID="{88CD0822-53D2-4DF5-929B-5D5F274FCC3D}" presName="sibTrans" presStyleCnt="0"/>
      <dgm:spPr/>
    </dgm:pt>
    <dgm:pt modelId="{107BC482-8109-419F-B29B-58444C625F69}" type="pres">
      <dgm:prSet presAssocID="{A2A52EC2-F532-4B06-8D83-304580C4732C}" presName="node" presStyleLbl="node1" presStyleIdx="4" presStyleCnt="5">
        <dgm:presLayoutVars>
          <dgm:bulletEnabled val="1"/>
        </dgm:presLayoutVars>
      </dgm:prSet>
      <dgm:spPr/>
    </dgm:pt>
  </dgm:ptLst>
  <dgm:cxnLst>
    <dgm:cxn modelId="{AA680C24-E7E3-4CCA-81F0-C6649B106C5D}" type="presOf" srcId="{793163ED-0A11-4F8D-9FE3-CCC73B76D0DC}" destId="{D1B7A9F3-9135-4988-BA4C-E7FA6C30EA47}" srcOrd="0" destOrd="0" presId="urn:microsoft.com/office/officeart/2005/8/layout/default"/>
    <dgm:cxn modelId="{E0D2D426-8359-486B-AC0E-ED6C5337CF6C}" type="presOf" srcId="{564B9369-2C49-4A18-A444-F5E795C32AAB}" destId="{48FFADD5-0A71-4C8D-9ED5-BF49A13B9D50}" srcOrd="0" destOrd="0" presId="urn:microsoft.com/office/officeart/2005/8/layout/default"/>
    <dgm:cxn modelId="{7C50F32E-3614-450A-81E9-403961736292}" srcId="{793163ED-0A11-4F8D-9FE3-CCC73B76D0DC}" destId="{4262CD6F-B5AD-4563-9AD0-B4C520E465B6}" srcOrd="2" destOrd="0" parTransId="{604D8F29-7D0B-4F9C-9F80-FD588CC58C81}" sibTransId="{14907887-9C5B-4D54-9F0D-6D12561C1009}"/>
    <dgm:cxn modelId="{B323BB40-ED40-4AAD-9E1C-21FA71C2282C}" srcId="{793163ED-0A11-4F8D-9FE3-CCC73B76D0DC}" destId="{434591EF-2ED5-4CB9-AB15-728186A49E1E}" srcOrd="0" destOrd="0" parTransId="{A03330B7-86D1-418D-B05C-DC002EA4F9E3}" sibTransId="{C4B3844D-FAFC-4487-BF06-FE618CEA8FC3}"/>
    <dgm:cxn modelId="{046D4093-C4EE-4B65-86AA-3A7B34827FA2}" type="presOf" srcId="{A2A52EC2-F532-4B06-8D83-304580C4732C}" destId="{107BC482-8109-419F-B29B-58444C625F69}" srcOrd="0" destOrd="0" presId="urn:microsoft.com/office/officeart/2005/8/layout/default"/>
    <dgm:cxn modelId="{59EDECA0-A153-480A-8DF8-0E0EA856A174}" type="presOf" srcId="{45093A8C-9A19-402C-98A8-FC3816E94252}" destId="{D872A0A8-2A8E-4C43-A0B1-43E54BB072FA}" srcOrd="0" destOrd="0" presId="urn:microsoft.com/office/officeart/2005/8/layout/default"/>
    <dgm:cxn modelId="{D7F086CE-15D1-4DC6-9284-1CE4CBB41793}" srcId="{793163ED-0A11-4F8D-9FE3-CCC73B76D0DC}" destId="{564B9369-2C49-4A18-A444-F5E795C32AAB}" srcOrd="1" destOrd="0" parTransId="{E5200F35-2888-4D3E-A33D-267702D425CA}" sibTransId="{A09B7DB0-5AE9-4374-A91F-45E202C3F1A2}"/>
    <dgm:cxn modelId="{6A3F62E1-09BE-461F-9503-4A96F5047A49}" srcId="{793163ED-0A11-4F8D-9FE3-CCC73B76D0DC}" destId="{A2A52EC2-F532-4B06-8D83-304580C4732C}" srcOrd="4" destOrd="0" parTransId="{480A3FBF-3412-40E4-A7BC-C6858B0CAFCC}" sibTransId="{E1B8152D-5DE9-4795-89B5-3CA5B4FEDE1F}"/>
    <dgm:cxn modelId="{AD8915E3-B7CD-4885-BA86-14DFBC56D523}" type="presOf" srcId="{434591EF-2ED5-4CB9-AB15-728186A49E1E}" destId="{1015E1C5-C1DC-4E09-AA1E-F10C05C7F5A2}" srcOrd="0" destOrd="0" presId="urn:microsoft.com/office/officeart/2005/8/layout/default"/>
    <dgm:cxn modelId="{1A8116EB-6076-46A0-BDCC-B44087A84A28}" type="presOf" srcId="{4262CD6F-B5AD-4563-9AD0-B4C520E465B6}" destId="{562F06C3-B24B-46D9-95B6-52238AEEF6DE}" srcOrd="0" destOrd="0" presId="urn:microsoft.com/office/officeart/2005/8/layout/default"/>
    <dgm:cxn modelId="{7D2FB2FD-B982-45AB-968D-9B7132375B0D}" srcId="{793163ED-0A11-4F8D-9FE3-CCC73B76D0DC}" destId="{45093A8C-9A19-402C-98A8-FC3816E94252}" srcOrd="3" destOrd="0" parTransId="{CCF1C59C-A750-4E90-B9DA-B8CF8CFEEDC9}" sibTransId="{88CD0822-53D2-4DF5-929B-5D5F274FCC3D}"/>
    <dgm:cxn modelId="{FEE6B2C9-C041-45D6-AB67-EC26A60C2B70}" type="presParOf" srcId="{D1B7A9F3-9135-4988-BA4C-E7FA6C30EA47}" destId="{1015E1C5-C1DC-4E09-AA1E-F10C05C7F5A2}" srcOrd="0" destOrd="0" presId="urn:microsoft.com/office/officeart/2005/8/layout/default"/>
    <dgm:cxn modelId="{80B3C86F-C5F1-4E54-9BA0-2BD94C35B958}" type="presParOf" srcId="{D1B7A9F3-9135-4988-BA4C-E7FA6C30EA47}" destId="{97553CEE-3E14-4697-98FD-67DE522130D0}" srcOrd="1" destOrd="0" presId="urn:microsoft.com/office/officeart/2005/8/layout/default"/>
    <dgm:cxn modelId="{E8C67EEF-057F-4042-AAB2-03531B079943}" type="presParOf" srcId="{D1B7A9F3-9135-4988-BA4C-E7FA6C30EA47}" destId="{48FFADD5-0A71-4C8D-9ED5-BF49A13B9D50}" srcOrd="2" destOrd="0" presId="urn:microsoft.com/office/officeart/2005/8/layout/default"/>
    <dgm:cxn modelId="{FF6BEF62-A969-4B2C-A2C8-A34741C8D474}" type="presParOf" srcId="{D1B7A9F3-9135-4988-BA4C-E7FA6C30EA47}" destId="{DD25D374-EF03-4943-BD46-07BEDD38F677}" srcOrd="3" destOrd="0" presId="urn:microsoft.com/office/officeart/2005/8/layout/default"/>
    <dgm:cxn modelId="{782B3D9B-A659-4D16-BCD9-FA3999FD30C2}" type="presParOf" srcId="{D1B7A9F3-9135-4988-BA4C-E7FA6C30EA47}" destId="{562F06C3-B24B-46D9-95B6-52238AEEF6DE}" srcOrd="4" destOrd="0" presId="urn:microsoft.com/office/officeart/2005/8/layout/default"/>
    <dgm:cxn modelId="{30C45F4C-04E1-4BC2-A128-A79021D6C2B0}" type="presParOf" srcId="{D1B7A9F3-9135-4988-BA4C-E7FA6C30EA47}" destId="{1D7E2398-C2EC-414F-BE4E-C894328A0753}" srcOrd="5" destOrd="0" presId="urn:microsoft.com/office/officeart/2005/8/layout/default"/>
    <dgm:cxn modelId="{B19B9506-F5A9-44AD-8E33-3E0E8569A1E1}" type="presParOf" srcId="{D1B7A9F3-9135-4988-BA4C-E7FA6C30EA47}" destId="{D872A0A8-2A8E-4C43-A0B1-43E54BB072FA}" srcOrd="6" destOrd="0" presId="urn:microsoft.com/office/officeart/2005/8/layout/default"/>
    <dgm:cxn modelId="{AD270F37-9501-458D-8F09-05FC0B574C1F}" type="presParOf" srcId="{D1B7A9F3-9135-4988-BA4C-E7FA6C30EA47}" destId="{20A37584-BD02-4B01-AD1E-0FF49F864017}" srcOrd="7" destOrd="0" presId="urn:microsoft.com/office/officeart/2005/8/layout/default"/>
    <dgm:cxn modelId="{0AB40233-9B76-4B4D-90B9-6962C0076487}" type="presParOf" srcId="{D1B7A9F3-9135-4988-BA4C-E7FA6C30EA47}" destId="{107BC482-8109-419F-B29B-58444C625F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5E1C5-C1DC-4E09-AA1E-F10C05C7F5A2}">
      <dsp:nvSpPr>
        <dsp:cNvPr id="0" name=""/>
        <dsp:cNvSpPr/>
      </dsp:nvSpPr>
      <dsp:spPr>
        <a:xfrm>
          <a:off x="577807" y="1619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cs typeface="Calibri Light"/>
            </a:rPr>
            <a:t>Receber imagens de alta resolução dos satélites </a:t>
          </a:r>
          <a:r>
            <a:rPr lang="pt-BR" sz="2000" kern="1200">
              <a:cs typeface="Calibri Light"/>
            </a:rPr>
            <a:t>da Eumetsat </a:t>
          </a:r>
          <a:r>
            <a:rPr lang="pt-BR" sz="2000" kern="1200" dirty="0">
              <a:cs typeface="Calibri Light"/>
            </a:rPr>
            <a:t>sobre </a:t>
          </a:r>
          <a:r>
            <a:rPr lang="pt-BR" sz="2000" kern="1200">
              <a:cs typeface="Calibri Light"/>
            </a:rPr>
            <a:t>as condições </a:t>
          </a:r>
          <a:r>
            <a:rPr lang="pt-BR" sz="2000" kern="1200" dirty="0">
              <a:cs typeface="Calibri Light"/>
            </a:rPr>
            <a:t>atmosféricas em tempo real.</a:t>
          </a:r>
          <a:endParaRPr lang="pt-BR" sz="2000" kern="1200" dirty="0">
            <a:solidFill>
              <a:srgbClr val="010000"/>
            </a:solidFill>
            <a:latin typeface="Calibri Light"/>
            <a:cs typeface="Calibri Light"/>
          </a:endParaRPr>
        </a:p>
      </dsp:txBody>
      <dsp:txXfrm>
        <a:off x="577807" y="1619"/>
        <a:ext cx="2804940" cy="1682964"/>
      </dsp:txXfrm>
    </dsp:sp>
    <dsp:sp modelId="{48FFADD5-0A71-4C8D-9ED5-BF49A13B9D50}">
      <dsp:nvSpPr>
        <dsp:cNvPr id="0" name=""/>
        <dsp:cNvSpPr/>
      </dsp:nvSpPr>
      <dsp:spPr>
        <a:xfrm>
          <a:off x="3663242" y="1619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cs typeface="Calibri Light"/>
            </a:rPr>
            <a:t>Desenvolver didáticas sobre o bioma amazônico</a:t>
          </a:r>
        </a:p>
      </dsp:txBody>
      <dsp:txXfrm>
        <a:off x="3663242" y="1619"/>
        <a:ext cx="2804940" cy="1682964"/>
      </dsp:txXfrm>
    </dsp:sp>
    <dsp:sp modelId="{562F06C3-B24B-46D9-95B6-52238AEEF6DE}">
      <dsp:nvSpPr>
        <dsp:cNvPr id="0" name=""/>
        <dsp:cNvSpPr/>
      </dsp:nvSpPr>
      <dsp:spPr>
        <a:xfrm>
          <a:off x="6748676" y="1619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cs typeface="Calibri Light"/>
            </a:rPr>
            <a:t>Gerar e disponibilizar um banco de dados sobre o clima e ambiente amazônico.</a:t>
          </a:r>
        </a:p>
      </dsp:txBody>
      <dsp:txXfrm>
        <a:off x="6748676" y="1619"/>
        <a:ext cx="2804940" cy="1682964"/>
      </dsp:txXfrm>
    </dsp:sp>
    <dsp:sp modelId="{D872A0A8-2A8E-4C43-A0B1-43E54BB072FA}">
      <dsp:nvSpPr>
        <dsp:cNvPr id="0" name=""/>
        <dsp:cNvSpPr/>
      </dsp:nvSpPr>
      <dsp:spPr>
        <a:xfrm>
          <a:off x="2120525" y="1965078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cs typeface="Calibri Light"/>
            </a:rPr>
            <a:t>Estudar os impactos negativos causados no ambiente </a:t>
          </a:r>
          <a:r>
            <a:rPr lang="pt-BR" sz="2000" kern="1200" dirty="0" err="1">
              <a:cs typeface="Calibri Light"/>
            </a:rPr>
            <a:t>natural,construções</a:t>
          </a:r>
          <a:r>
            <a:rPr lang="pt-BR" sz="2000" kern="1200" dirty="0">
              <a:cs typeface="Calibri Light"/>
            </a:rPr>
            <a:t> e agricultura.</a:t>
          </a:r>
        </a:p>
      </dsp:txBody>
      <dsp:txXfrm>
        <a:off x="2120525" y="1965078"/>
        <a:ext cx="2804940" cy="1682964"/>
      </dsp:txXfrm>
    </dsp:sp>
    <dsp:sp modelId="{107BC482-8109-419F-B29B-58444C625F69}">
      <dsp:nvSpPr>
        <dsp:cNvPr id="0" name=""/>
        <dsp:cNvSpPr/>
      </dsp:nvSpPr>
      <dsp:spPr>
        <a:xfrm>
          <a:off x="5205959" y="1965078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cs typeface="Calibri Light"/>
            </a:rPr>
            <a:t>Estudar as características dos sistemas convectivos e suas manifestações na forma de tempestades locais severas.</a:t>
          </a:r>
        </a:p>
      </dsp:txBody>
      <dsp:txXfrm>
        <a:off x="5205959" y="1965078"/>
        <a:ext cx="2804940" cy="168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B2D494-8A7B-462F-B662-B7EF897C9528}" type="datetime1">
              <a:rPr lang="pt-BR" smtClean="0"/>
              <a:t>27/08/2019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EF27E8-CC73-4BD4-BE7E-584FE3DD71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CC183-0171-4D12-B5B2-1CA5A845C4EB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085B5E6-9E00-4F32-96FF-298B8A177D3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5A770E4E-ED57-4B41-8B9B-CAA51EDEF397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8F73B-5CE2-476D-8ECC-E36ABD01630D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F4FC4-D0B5-4790-B884-2A72E3EE9509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E5E4F-92BE-4ACB-AE28-0ABF13C5026E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40FECA-8641-4B75-ADF1-B1E3D32752E9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t-BR" noProof="0"/>
              <a:t>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984245-8CE6-480F-8C60-B3185CB45B31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t-BR" noProof="0"/>
              <a:t>Clique para editar o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t-BR" noProof="0"/>
              <a:t>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1EF884-53F3-4BF0-B5F6-47EB50722C81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B74A9C-73C8-4C6D-9D66-13FDB6C58AC3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9942C-FDBC-439B-8EE9-E576CD1637EA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6A765B-1F5D-4DA1-835C-58D97D4CE923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3B2F6-2883-4D0E-871B-0AF3A4774BE7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A80B52-1985-41BD-A1B7-C457FA79AD9C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81EA5-3930-4547-A049-A7B412D271C8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CD9007-7268-4B76-85D3-D0C244217030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7ABC6B-19D6-4195-94F4-0844758FF084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C1A85-47EA-41B2-94AA-AE3041752ACE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17DFED-9A79-4ADB-BCA3-C88742DB886E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8947E8B-ED29-4D69-AA34-82B2E5D9748C}" type="datetime1">
              <a:rPr lang="pt-BR" noProof="0" smtClean="0"/>
              <a:t>27/08/2019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éu da noite com montanhas no horizonte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41" y="1778440"/>
            <a:ext cx="11683461" cy="2363955"/>
          </a:xfrm>
        </p:spPr>
        <p:txBody>
          <a:bodyPr rtlCol="0">
            <a:normAutofit/>
          </a:bodyPr>
          <a:lstStyle/>
          <a:p>
            <a:pPr algn="ctr"/>
            <a:r>
              <a:rPr lang="pt-BR" b="1">
                <a:ea typeface="+mj-lt"/>
                <a:cs typeface="+mj-lt"/>
              </a:rPr>
              <a:t>Contribuição à Interdisciplinaridade e à contextualização ambiental do Ensino de Ciências na Amazônia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r>
              <a:rPr lang="pt-BR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Profº</a:t>
            </a:r>
            <a:r>
              <a:rPr lang="pt-BR">
                <a:solidFill>
                  <a:schemeClr val="accent1">
                    <a:lumMod val="40000"/>
                    <a:lumOff val="60000"/>
                  </a:schemeClr>
                </a:solidFill>
              </a:rPr>
              <a:t> DR Alejandro </a:t>
            </a:r>
            <a:r>
              <a:rPr lang="pt-BR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fonseca</a:t>
            </a:r>
            <a:r>
              <a:rPr lang="pt-BR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duarte</a:t>
            </a:r>
            <a:endParaRPr lang="pt-BR" err="1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1A7B9-929B-4695-8D24-C5AF57B1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pt-BR" b="1">
              <a:cs typeface="Calibri Light" panose="020F0302020204030204"/>
            </a:endParaRPr>
          </a:p>
        </p:txBody>
      </p:sp>
      <p:pic>
        <p:nvPicPr>
          <p:cNvPr id="4" name="Imagem 4" descr="Uma imagem contendo objeto&#10;&#10;Descrição gerada com alta confiança">
            <a:extLst>
              <a:ext uri="{FF2B5EF4-FFF2-40B4-BE49-F238E27FC236}">
                <a16:creationId xmlns:a16="http://schemas.microsoft.com/office/drawing/2014/main" id="{9BD388D0-4080-454D-9222-01EDAC3D7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728170"/>
            <a:ext cx="10131425" cy="1243568"/>
          </a:xfrm>
          <a:prstGeom prst="rect">
            <a:avLst/>
          </a:prstGeom>
        </p:spPr>
      </p:pic>
      <p:pic>
        <p:nvPicPr>
          <p:cNvPr id="7" name="Imagem 7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DE0CCB2F-0ABF-4CE3-8173-702711E1F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88" y="2406770"/>
            <a:ext cx="2256503" cy="4114800"/>
          </a:xfrm>
          <a:prstGeom prst="rect">
            <a:avLst/>
          </a:prstGeom>
        </p:spPr>
      </p:pic>
      <p:pic>
        <p:nvPicPr>
          <p:cNvPr id="3" name="Imagem 4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AF54C220-D115-41B6-97FB-42706F26C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0" y="2861004"/>
            <a:ext cx="3778369" cy="2918783"/>
          </a:xfrm>
          <a:prstGeom prst="rect">
            <a:avLst/>
          </a:prstGeom>
        </p:spPr>
      </p:pic>
      <p:pic>
        <p:nvPicPr>
          <p:cNvPr id="5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EF2F3C2C-1347-4BD4-80D6-B4CF07A60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515" y="2883686"/>
            <a:ext cx="3735237" cy="28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8B530-E7B4-2D4C-A2D6-A1E62D5A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cs typeface="Calibri Light"/>
              </a:rPr>
              <a:t>OBJETIVO DO PROJETO</a:t>
            </a:r>
            <a:endParaRPr lang="pt-BR" b="1" dirty="0"/>
          </a:p>
        </p:txBody>
      </p:sp>
      <p:graphicFrame>
        <p:nvGraphicFramePr>
          <p:cNvPr id="341" name="Diagrama 341">
            <a:extLst>
              <a:ext uri="{FF2B5EF4-FFF2-40B4-BE49-F238E27FC236}">
                <a16:creationId xmlns:a16="http://schemas.microsoft.com/office/drawing/2014/main" id="{42103DE4-B53F-49EA-8942-D4F0972A4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607760"/>
              </p:ext>
            </p:extLst>
          </p:nvPr>
        </p:nvGraphicFramePr>
        <p:xfrm>
          <a:off x="685800" y="2242180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73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212E5-203F-3B48-8B0D-CFAD10A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TECNOLOGIA UTILIZADA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0EDF8E9C-1200-9B44-9531-00EE83BC5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763" y="2495594"/>
            <a:ext cx="2890070" cy="2669338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F148D576-2B78-9641-87DB-73D4742C5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46" y="2495594"/>
            <a:ext cx="3028672" cy="2669338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16DC9E71-B433-DE48-AD2A-257F9E4A0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078" y="2495594"/>
            <a:ext cx="3643590" cy="26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ontos de luz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0" y="0"/>
            <a:ext cx="121120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pt-BR"/>
              <a:t>Obrigado!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E9262B-64F3-2445-B3D4-6FC98A001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310909"/>
            <a:ext cx="7197726" cy="58686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27F3B93-D84F-4914-975C-C02AC158436E}"/>
</file>

<file path=customXml/itemProps3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Celestial</vt:lpstr>
      <vt:lpstr>Contribuição à Interdisciplinaridade e à contextualização ambiental do Ensino de Ciências na Amazônia</vt:lpstr>
      <vt:lpstr>Apresentação do PowerPoint</vt:lpstr>
      <vt:lpstr>OBJETIVO DO PROJETO</vt:lpstr>
      <vt:lpstr>TECNOLOGIA UTILIZADA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Renato Costa Nunes</cp:lastModifiedBy>
  <cp:revision>138</cp:revision>
  <dcterms:created xsi:type="dcterms:W3CDTF">2019-04-01T22:39:36Z</dcterms:created>
  <dcterms:modified xsi:type="dcterms:W3CDTF">2019-08-27T19:12:57Z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0x010100303A806502F69B4CBDD4EBC5BEA149D4</vt:lpwstr>
  </property>
</Properties>
</file>